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75" r:id="rId4"/>
    <p:sldId id="261" r:id="rId5"/>
    <p:sldId id="262" r:id="rId6"/>
    <p:sldId id="281" r:id="rId7"/>
    <p:sldId id="264" r:id="rId8"/>
    <p:sldId id="270" r:id="rId9"/>
    <p:sldId id="282" r:id="rId10"/>
    <p:sldId id="266" r:id="rId11"/>
    <p:sldId id="279" r:id="rId12"/>
    <p:sldId id="280" r:id="rId13"/>
    <p:sldId id="284" r:id="rId14"/>
    <p:sldId id="28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88" autoAdjust="0"/>
    <p:restoredTop sz="94624" autoAdjust="0"/>
  </p:normalViewPr>
  <p:slideViewPr>
    <p:cSldViewPr>
      <p:cViewPr varScale="1">
        <p:scale>
          <a:sx n="87" d="100"/>
          <a:sy n="87" d="100"/>
        </p:scale>
        <p:origin x="-12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EC6663-F9AB-493A-8C23-DCEA280EB80A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5F9B3-6990-4342-82E7-24BF04194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5" tIns="45718" rIns="91435" bIns="45718" anchor="b"/>
          <a:lstStyle/>
          <a:p>
            <a:pPr algn="r">
              <a:defRPr/>
            </a:pPr>
            <a:fld id="{7B31E7BB-4822-4F74-BC29-BAA4375F2BBF}" type="slidenum">
              <a:rPr lang="en-US" sz="1200">
                <a:latin typeface="Gill Sans"/>
                <a:sym typeface="Gill Sans"/>
              </a:rPr>
              <a:pPr algn="r">
                <a:defRPr/>
              </a:pPr>
              <a:t>2</a:t>
            </a:fld>
            <a:endParaRPr lang="en-US" sz="1200" dirty="0">
              <a:latin typeface="Gill Sans"/>
              <a:sym typeface="Gill Sans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Gill Sans" pitchFamily="2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3884384" y="8685626"/>
            <a:ext cx="2972059" cy="45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 anchor="b"/>
          <a:lstStyle/>
          <a:p>
            <a:pPr algn="r"/>
            <a:fld id="{2CBA9FBF-305D-4AE4-9E06-8A565196D45D}" type="slidenum">
              <a:rPr lang="en-US" sz="1200"/>
              <a:pPr algn="r"/>
              <a:t>4</a:t>
            </a:fld>
            <a:endParaRPr lang="en-US" sz="1200" dirty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Gill San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976-E5A2-4BA4-884D-792AF4ECD90C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976-E5A2-4BA4-884D-792AF4ECD90C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976-E5A2-4BA4-884D-792AF4ECD90C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976-E5A2-4BA4-884D-792AF4ECD90C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976-E5A2-4BA4-884D-792AF4ECD90C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976-E5A2-4BA4-884D-792AF4ECD90C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976-E5A2-4BA4-884D-792AF4ECD90C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976-E5A2-4BA4-884D-792AF4ECD90C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976-E5A2-4BA4-884D-792AF4ECD90C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976-E5A2-4BA4-884D-792AF4ECD90C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976-E5A2-4BA4-884D-792AF4ECD90C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77976-E5A2-4BA4-884D-792AF4ECD90C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42AF5-C2FE-4308-BE3D-76A4FDF0B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c.edu/research/intasc/researchprojects/eLearning/efe.s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ntereyinstitute.org/nroc/" TargetMode="External"/><Relationship Id="rId4" Type="http://schemas.openxmlformats.org/officeDocument/2006/relationships/hyperlink" Target="http://www.innosightinstitute.org/innosight/wp-content/uploads/2011/01/The-Rise-of-K-12-Blended-Learning.pdf" TargetMode="External"/><Relationship Id="rId5" Type="http://schemas.openxmlformats.org/officeDocument/2006/relationships/hyperlink" Target="http://www.inacol.org/research/promisingpractices/NACOL_PP-BlendedLearning-lr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arcandangel.com/2010/11/15/12-dozen-places-to-self-educate-yourself-onlin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nnosightinstitute.org/innosight/wp-content/uploads/2011/01/The-Rise-of-K-12-Blended-Learning.pdf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nnosightinstitute.org/innosight/wp-content/uploads/2011/01/The-Rise-of-K-12-Blended-Learning.pdf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cap.nsw.edu.au/blended_learning/Blended%20Learning%202010.pdf" TargetMode="External"/><Relationship Id="rId3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Issues in Online Professional Development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Building an Online Community</a:t>
            </a:r>
          </a:p>
          <a:p>
            <a:r>
              <a:rPr lang="en-US" dirty="0" smtClean="0"/>
              <a:t>PD Challenges for Blended Learning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Blended Learning: Pros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Increased teacher effectiveness – Teachers trained in online delivery are more successful </a:t>
            </a:r>
            <a:r>
              <a:rPr lang="en-US" sz="1600" dirty="0" smtClean="0"/>
              <a:t>(</a:t>
            </a:r>
            <a:r>
              <a:rPr lang="en-US" sz="1600" dirty="0" smtClean="0">
                <a:hlinkClick r:id="rId2"/>
              </a:rPr>
              <a:t>http://www.bc.edu/research/intasc/researchprojects/eLearning/efe.shtml</a:t>
            </a:r>
            <a:r>
              <a:rPr lang="en-US" sz="1600" dirty="0" smtClean="0"/>
              <a:t>)</a:t>
            </a:r>
          </a:p>
          <a:p>
            <a:r>
              <a:rPr lang="en-US" dirty="0" smtClean="0"/>
              <a:t>Increased content access for students – anytime, anywhere content</a:t>
            </a:r>
          </a:p>
          <a:p>
            <a:r>
              <a:rPr lang="en-US" dirty="0" smtClean="0"/>
              <a:t>Increased interaction with instructor – f2f and virtually – home and school</a:t>
            </a:r>
          </a:p>
          <a:p>
            <a:r>
              <a:rPr lang="en-US" dirty="0" smtClean="0"/>
              <a:t>Potential for students to work at individual pace with greater control of their own learning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Implementation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Curriculum and resources</a:t>
            </a:r>
          </a:p>
          <a:p>
            <a:r>
              <a:rPr lang="en-US" dirty="0" smtClean="0"/>
              <a:t>Tools training – teachers </a:t>
            </a:r>
            <a:r>
              <a:rPr lang="en-US" i="1" dirty="0" smtClean="0"/>
              <a:t>and</a:t>
            </a:r>
            <a:r>
              <a:rPr lang="en-US" dirty="0" smtClean="0"/>
              <a:t> students</a:t>
            </a:r>
          </a:p>
          <a:p>
            <a:r>
              <a:rPr lang="en-US" dirty="0" smtClean="0"/>
              <a:t>Facilitation/support – school and home</a:t>
            </a:r>
          </a:p>
          <a:p>
            <a:pPr lvl="1"/>
            <a:r>
              <a:rPr lang="en-US" dirty="0" smtClean="0"/>
              <a:t>Role of parents/guardians</a:t>
            </a:r>
          </a:p>
          <a:p>
            <a:r>
              <a:rPr lang="en-US" dirty="0" smtClean="0"/>
              <a:t>Technology access – alternatives</a:t>
            </a:r>
          </a:p>
          <a:p>
            <a:pPr lvl="1"/>
            <a:r>
              <a:rPr lang="en-US" dirty="0" smtClean="0"/>
              <a:t>Backup for lack of access</a:t>
            </a:r>
          </a:p>
          <a:p>
            <a:r>
              <a:rPr lang="en-US" dirty="0" smtClean="0"/>
              <a:t>Pedagogical support for teachers – Initial and Ongoing  </a:t>
            </a:r>
          </a:p>
          <a:p>
            <a:r>
              <a:rPr lang="en-US" dirty="0" smtClean="0"/>
              <a:t>Resistance to change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Blended Learning Instructor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Blending Learning or Integrating Technology?</a:t>
            </a:r>
          </a:p>
          <a:p>
            <a:r>
              <a:rPr lang="en-US" dirty="0" smtClean="0"/>
              <a:t>Designing a “new” classroom </a:t>
            </a:r>
          </a:p>
          <a:p>
            <a:r>
              <a:rPr lang="en-US" dirty="0" smtClean="0"/>
              <a:t>Putting the puzzle pieces together (</a:t>
            </a:r>
            <a:r>
              <a:rPr lang="en-US" dirty="0" err="1" smtClean="0"/>
              <a:t>ie</a:t>
            </a:r>
            <a:r>
              <a:rPr lang="en-US" dirty="0" smtClean="0"/>
              <a:t>. Student, classroom, parent)</a:t>
            </a:r>
          </a:p>
          <a:p>
            <a:r>
              <a:rPr lang="en-US" dirty="0" smtClean="0"/>
              <a:t>Dynamic curriculum</a:t>
            </a:r>
          </a:p>
          <a:p>
            <a:r>
              <a:rPr lang="en-US" dirty="0" smtClean="0"/>
              <a:t>Rethinking traditional bricks-and-mortar policies</a:t>
            </a:r>
          </a:p>
          <a:p>
            <a:r>
              <a:rPr lang="en-US" dirty="0" smtClean="0"/>
              <a:t>Automation of manual tasks (data entry)</a:t>
            </a:r>
          </a:p>
          <a:p>
            <a:r>
              <a:rPr lang="en-US" dirty="0" smtClean="0"/>
              <a:t>Other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n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47650"/>
            <a:ext cx="5105400" cy="59245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52600" y="6324600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752600" y="6400800"/>
            <a:ext cx="541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http://www.flickr.com/photos/34879177@N00/4097747722/</a:t>
            </a:r>
            <a:endParaRPr lang="en-US" sz="1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http://www.marcandangel.com/2010/11/15/12-dozen-places-to-self-educate-yourself-online/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http://www.montereyinstitute.org/nroc/</a:t>
            </a:r>
            <a:r>
              <a:rPr lang="en-US" dirty="0" smtClean="0"/>
              <a:t>  </a:t>
            </a:r>
          </a:p>
          <a:p>
            <a:r>
              <a:rPr lang="en-US" dirty="0" smtClean="0">
                <a:hlinkClick r:id="rId4"/>
              </a:rPr>
              <a:t>http://www.innosightinstitute.org/innosight/wp-content/uploads/2011/01/The-Rise-of-K-12-Blended-Learning.pdf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5"/>
              </a:rPr>
              <a:t>http://www.inacol.org/research/promisingpractices/NACOL_PP-BlendedLearning-lr.pdf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0" y="0"/>
            <a:ext cx="9170789" cy="6991945"/>
          </a:xfrm>
          <a:prstGeom prst="rect">
            <a:avLst/>
          </a:prstGeom>
          <a:solidFill>
            <a:srgbClr val="0A1697"/>
          </a:solidFill>
          <a:ln w="25400">
            <a:solidFill>
              <a:srgbClr val="1800A2"/>
            </a:solidFill>
            <a:miter lim="800000"/>
            <a:headEnd/>
            <a:tailEnd/>
          </a:ln>
        </p:spPr>
        <p:txBody>
          <a:bodyPr lIns="64291" tIns="32146" rIns="64291" bIns="32146"/>
          <a:lstStyle/>
          <a:p>
            <a:pPr algn="ctr"/>
            <a:endParaRPr lang="en-US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67891" y="267891"/>
            <a:ext cx="8661797" cy="6322219"/>
          </a:xfrm>
          <a:prstGeom prst="rect">
            <a:avLst/>
          </a:prstGeom>
          <a:solidFill>
            <a:schemeClr val="accent1"/>
          </a:solidFill>
          <a:ln w="25400">
            <a:solidFill>
              <a:srgbClr val="FFFFFF"/>
            </a:solidFill>
            <a:miter lim="800000"/>
            <a:headEnd/>
            <a:tailEnd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64291" tIns="32146" rIns="64291" bIns="32146"/>
          <a:lstStyle/>
          <a:p>
            <a:pPr algn="ctr">
              <a:defRPr/>
            </a:pPr>
            <a:endParaRPr lang="en-US" dirty="0">
              <a:latin typeface="Gill Sans" pitchFamily="48" charset="0"/>
              <a:cs typeface="+mn-cs"/>
              <a:sym typeface="Gill Sans" pitchFamily="48" charset="0"/>
            </a:endParaRP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392906" y="304800"/>
            <a:ext cx="8293893" cy="52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DDDDDD"/>
            </a:outerShdw>
          </a:effectLst>
        </p:spPr>
        <p:txBody>
          <a:bodyPr wrap="square" lIns="91435" tIns="45718" rIns="91435" bIns="45718">
            <a:spAutoFit/>
          </a:bodyPr>
          <a:lstStyle/>
          <a:p>
            <a:pPr algn="ctr" defTabSz="914145">
              <a:defRPr/>
            </a:pPr>
            <a:r>
              <a:rPr lang="en-US" sz="2800" b="1" dirty="0" smtClean="0">
                <a:latin typeface="Times New Roman" pitchFamily="28" charset="0"/>
              </a:rPr>
              <a:t> </a:t>
            </a:r>
            <a:r>
              <a:rPr lang="en-US" sz="2800" b="1" dirty="0">
                <a:latin typeface="Times New Roman" pitchFamily="28" charset="0"/>
              </a:rPr>
              <a:t>Professional Development Activities</a:t>
            </a:r>
            <a:endParaRPr lang="en-US" sz="3400" b="1" dirty="0">
              <a:latin typeface="Times New Roman" pitchFamily="28" charset="0"/>
            </a:endParaRPr>
          </a:p>
        </p:txBody>
      </p:sp>
      <p:sp>
        <p:nvSpPr>
          <p:cNvPr id="8197" name="Text Box 9"/>
          <p:cNvSpPr txBox="1">
            <a:spLocks noChangeArrowheads="1"/>
          </p:cNvSpPr>
          <p:nvPr/>
        </p:nvSpPr>
        <p:spPr bwMode="auto">
          <a:xfrm>
            <a:off x="578198" y="2072804"/>
            <a:ext cx="8155037" cy="341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endParaRPr lang="en-US"/>
          </a:p>
        </p:txBody>
      </p:sp>
      <p:graphicFrame>
        <p:nvGraphicFramePr>
          <p:cNvPr id="194054" name="Group 518"/>
          <p:cNvGraphicFramePr>
            <a:graphicFrameLocks noGrp="1"/>
          </p:cNvGraphicFramePr>
          <p:nvPr/>
        </p:nvGraphicFramePr>
        <p:xfrm>
          <a:off x="446484" y="1017985"/>
          <a:ext cx="8251033" cy="5384647"/>
        </p:xfrm>
        <a:graphic>
          <a:graphicData uri="http://schemas.openxmlformats.org/drawingml/2006/table">
            <a:tbl>
              <a:tblPr/>
              <a:tblGrid>
                <a:gridCol w="1338005"/>
                <a:gridCol w="1226505"/>
                <a:gridCol w="1338005"/>
                <a:gridCol w="1899401"/>
                <a:gridCol w="2449117"/>
              </a:tblGrid>
              <a:tr h="321469"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28" charset="0"/>
                        </a:rPr>
                        <a:t>Activity</a:t>
                      </a:r>
                      <a:endParaRPr kumimoji="0" lang="en-US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" pitchFamily="28" charset="0"/>
                        <a:sym typeface="Gill Sans" pitchFamily="28" charset="0"/>
                      </a:endParaRPr>
                    </a:p>
                  </a:txBody>
                  <a:tcPr marL="64294" marR="64294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A1697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28" charset="0"/>
                          <a:sym typeface="Gill Sans" pitchFamily="28" charset="0"/>
                        </a:rPr>
                        <a:t>Type</a:t>
                      </a:r>
                      <a:endParaRPr kumimoji="0" lang="en-US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" pitchFamily="28" charset="0"/>
                        <a:sym typeface="Gill Sans" pitchFamily="28" charset="0"/>
                      </a:endParaRP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A1697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28" charset="0"/>
                          <a:sym typeface="Gill Sans" pitchFamily="28" charset="0"/>
                        </a:rPr>
                        <a:t>When</a:t>
                      </a:r>
                      <a:endParaRPr kumimoji="0" lang="en-US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" pitchFamily="28" charset="0"/>
                        <a:sym typeface="Gill Sans" pitchFamily="28" charset="0"/>
                      </a:endParaRP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A1697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28" charset="0"/>
                          <a:sym typeface="Gill Sans" pitchFamily="28" charset="0"/>
                        </a:rPr>
                        <a:t>Optional/Mandatory</a:t>
                      </a:r>
                      <a:endParaRPr kumimoji="0" lang="en-US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" pitchFamily="28" charset="0"/>
                        <a:sym typeface="Gill Sans" pitchFamily="28" charset="0"/>
                      </a:endParaRP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A1697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28" charset="0"/>
                          <a:sym typeface="Gill Sans" pitchFamily="28" charset="0"/>
                        </a:rPr>
                        <a:t>Description</a:t>
                      </a:r>
                      <a:endParaRPr kumimoji="0" lang="en-US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" pitchFamily="28" charset="0"/>
                        <a:sym typeface="Gill Sans" pitchFamily="28" charset="0"/>
                      </a:endParaRP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A1697"/>
                    </a:solidFill>
                  </a:tcPr>
                </a:tc>
              </a:tr>
              <a:tr h="406572"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Teacher Week</a:t>
                      </a:r>
                    </a:p>
                  </a:txBody>
                  <a:tcPr marL="64294" marR="64294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F2F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August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Mandatory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New teachers - 5 days           Returning teachers - 3 days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</a:tr>
              <a:tr h="482483"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Facilitator Intro 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(7 weeks)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28" charset="0"/>
                      </a:endParaRPr>
                    </a:p>
                  </a:txBody>
                  <a:tcPr marL="64294" marR="64294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Virtual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Varies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Mandatory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Initial training for all instructors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</a:tr>
              <a:tr h="514649"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Adv. Facilitator 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(3 weeks)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28" charset="0"/>
                      </a:endParaRPr>
                    </a:p>
                  </a:txBody>
                  <a:tcPr marL="64294" marR="64294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Virtual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Varies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Mandatory - FT  Optional - PT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Virtual learning community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</a:tr>
              <a:tr h="514649"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Mission Control</a:t>
                      </a:r>
                    </a:p>
                  </a:txBody>
                  <a:tcPr marL="64294" marR="64294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Virtual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Continuous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Mandatory-Tricks Trade  Optional -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all other boards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28" charset="0"/>
                      </a:endParaRP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Discussion Boards/Learning community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</a:tr>
              <a:tr h="578980"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Webconference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 Sessions</a:t>
                      </a:r>
                    </a:p>
                  </a:txBody>
                  <a:tcPr marL="64294" marR="64294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Virtual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Bi-Monthly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Optional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Variety of topics hosted by admin and team leaders - archived for those who can’t attend live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</a:tr>
              <a:tr h="571260"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Faculty Meetings</a:t>
                      </a:r>
                    </a:p>
                  </a:txBody>
                  <a:tcPr marL="64294" marR="64294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Virtual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Weekly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Mandatory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Thursdays at 7 pm via Elluminate  Archived for those who can’t attend live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</a:tr>
              <a:tr h="522690"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Department Meetings</a:t>
                      </a:r>
                    </a:p>
                  </a:txBody>
                  <a:tcPr marL="64294" marR="64294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Virtual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Monthly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Mandatory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Hosted by team leaders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</a:tr>
              <a:tr h="514649"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AP seminars / workshops</a:t>
                      </a:r>
                    </a:p>
                  </a:txBody>
                  <a:tcPr marL="64294" marR="64294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F2F/Virtual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Varies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Mandatory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Week long seminars every 5 years Full day workshop every 2 years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</a:tr>
              <a:tr h="385986"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Webinars</a:t>
                      </a:r>
                    </a:p>
                  </a:txBody>
                  <a:tcPr marL="64294" marR="64294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Virtual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Varies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Optional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Hosted by ETLO, SREB, NACOL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FF"/>
                    </a:solidFill>
                  </a:tcPr>
                </a:tc>
              </a:tr>
              <a:tr h="571260"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Teacher Mentor Program</a:t>
                      </a:r>
                    </a:p>
                  </a:txBody>
                  <a:tcPr marL="64294" marR="64294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F2F/Virtual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Continuous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Mandatory for New Teachers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Lucida Grande" pitchFamily="28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8" charset="0"/>
                        </a:rPr>
                        <a:t>Paired with experienced teachers/Meet regularly/Enrolled in courses</a:t>
                      </a:r>
                    </a:p>
                  </a:txBody>
                  <a:tcPr marL="64294" marR="64294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9D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Facilitator Training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ETLO – 1</a:t>
            </a:r>
            <a:r>
              <a:rPr lang="en-US" baseline="30000" dirty="0" smtClean="0"/>
              <a:t>st</a:t>
            </a:r>
            <a:r>
              <a:rPr lang="en-US" dirty="0" smtClean="0"/>
              <a:t>  PD for all online instructors</a:t>
            </a:r>
          </a:p>
          <a:p>
            <a:r>
              <a:rPr lang="en-US" dirty="0" smtClean="0"/>
              <a:t>Components:</a:t>
            </a:r>
          </a:p>
          <a:p>
            <a:pPr lvl="1"/>
            <a:r>
              <a:rPr lang="en-US" dirty="0" smtClean="0"/>
              <a:t>Facilitated course (usually six weeks before beginning employment)</a:t>
            </a:r>
          </a:p>
          <a:p>
            <a:pPr lvl="1"/>
            <a:r>
              <a:rPr lang="en-US" dirty="0" smtClean="0"/>
              <a:t>Experimentation course for practice of concepts </a:t>
            </a:r>
          </a:p>
          <a:p>
            <a:pPr lvl="1"/>
            <a:r>
              <a:rPr lang="en-US" dirty="0" smtClean="0"/>
              <a:t>Project based (planning template)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"/>
          <p:cNvSpPr>
            <a:spLocks noChangeArrowheads="1"/>
          </p:cNvSpPr>
          <p:nvPr/>
        </p:nvSpPr>
        <p:spPr bwMode="auto">
          <a:xfrm>
            <a:off x="0" y="0"/>
            <a:ext cx="9170988" cy="6991350"/>
          </a:xfrm>
          <a:prstGeom prst="rect">
            <a:avLst/>
          </a:prstGeom>
          <a:solidFill>
            <a:srgbClr val="0A1697"/>
          </a:solidFill>
          <a:ln w="25400">
            <a:solidFill>
              <a:srgbClr val="1800A2"/>
            </a:solidFill>
            <a:miter lim="800000"/>
            <a:headEnd/>
            <a:tailEnd/>
          </a:ln>
        </p:spPr>
        <p:txBody>
          <a:bodyPr lIns="64291" tIns="32146" rIns="64291" bIns="32146"/>
          <a:lstStyle/>
          <a:p>
            <a:pPr algn="ctr"/>
            <a:endParaRPr lang="en-US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68288" y="1295400"/>
            <a:ext cx="8661400" cy="5294313"/>
          </a:xfrm>
          <a:prstGeom prst="rect">
            <a:avLst/>
          </a:prstGeom>
          <a:solidFill>
            <a:schemeClr val="accent1"/>
          </a:solidFill>
          <a:ln w="25400">
            <a:solidFill>
              <a:srgbClr val="FFFFFF"/>
            </a:solidFill>
            <a:miter lim="800000"/>
            <a:headEnd/>
            <a:tailEnd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64291" tIns="32146" rIns="64291" bIns="32146"/>
          <a:lstStyle/>
          <a:p>
            <a:pPr algn="ctr"/>
            <a:endParaRPr lang="en-US"/>
          </a:p>
        </p:txBody>
      </p:sp>
      <p:pic>
        <p:nvPicPr>
          <p:cNvPr id="71684" name="Picture 3"/>
          <p:cNvPicPr>
            <a:picLocks noChangeAspect="1" noChangeArrowheads="1"/>
          </p:cNvPicPr>
          <p:nvPr/>
        </p:nvPicPr>
        <p:blipFill>
          <a:blip r:embed="rId3">
            <a:lum bright="22000" contrast="-40000"/>
          </a:blip>
          <a:srcRect/>
          <a:stretch>
            <a:fillRect/>
          </a:stretch>
        </p:blipFill>
        <p:spPr bwMode="auto">
          <a:xfrm>
            <a:off x="261938" y="169863"/>
            <a:ext cx="8682037" cy="10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392113" y="1554163"/>
            <a:ext cx="3194050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DDDDDD"/>
            </a:outerShdw>
          </a:effectLst>
        </p:spPr>
        <p:txBody>
          <a:bodyPr wrap="none" lIns="91435" tIns="45718" rIns="91435" bIns="45718">
            <a:spAutoFit/>
          </a:bodyPr>
          <a:lstStyle/>
          <a:p>
            <a:pPr defTabSz="912813"/>
            <a:r>
              <a:rPr lang="en-US" sz="3400" b="1" dirty="0">
                <a:solidFill>
                  <a:schemeClr val="tx1"/>
                </a:solidFill>
                <a:latin typeface="Times New Roman" charset="0"/>
              </a:rPr>
              <a:t>Mission Control</a:t>
            </a:r>
          </a:p>
        </p:txBody>
      </p:sp>
      <p:sp>
        <p:nvSpPr>
          <p:cNvPr id="71686" name="TextBox 8"/>
          <p:cNvSpPr txBox="1">
            <a:spLocks noChangeArrowheads="1"/>
          </p:cNvSpPr>
          <p:nvPr/>
        </p:nvSpPr>
        <p:spPr bwMode="auto">
          <a:xfrm>
            <a:off x="268288" y="2197100"/>
            <a:ext cx="8572500" cy="4204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 marL="522288" lvl="1" indent="-200025" algn="just" eaLnBrk="0" hangingPunct="0">
              <a:buFontTx/>
              <a:buChar char="•"/>
            </a:pPr>
            <a:r>
              <a:rPr lang="en-US" b="1" dirty="0">
                <a:solidFill>
                  <a:schemeClr val="tx1"/>
                </a:solidFill>
                <a:latin typeface="Times New Roman" charset="0"/>
              </a:rPr>
              <a:t>Content area</a:t>
            </a:r>
            <a:r>
              <a:rPr lang="en-US" dirty="0">
                <a:solidFill>
                  <a:schemeClr val="tx1"/>
                </a:solidFill>
                <a:latin typeface="Times New Roman" charset="0"/>
              </a:rPr>
              <a:t> - All reference documents, forms and how-to’s</a:t>
            </a:r>
          </a:p>
          <a:p>
            <a:pPr marL="522288" lvl="1" indent="-200025" algn="just" eaLnBrk="0" hangingPunct="0">
              <a:lnSpc>
                <a:spcPct val="70000"/>
              </a:lnSpc>
              <a:buFontTx/>
              <a:buChar char="•"/>
            </a:pPr>
            <a:endParaRPr lang="en-US" dirty="0">
              <a:solidFill>
                <a:schemeClr val="tx1"/>
              </a:solidFill>
              <a:latin typeface="Times New Roman" charset="0"/>
            </a:endParaRPr>
          </a:p>
          <a:p>
            <a:pPr marL="522288" lvl="1" indent="-200025" algn="just" eaLnBrk="0" hangingPunct="0">
              <a:buFontTx/>
              <a:buChar char="•"/>
            </a:pPr>
            <a:r>
              <a:rPr lang="en-US" b="1" dirty="0">
                <a:solidFill>
                  <a:schemeClr val="tx1"/>
                </a:solidFill>
                <a:latin typeface="Times New Roman" charset="0"/>
              </a:rPr>
              <a:t>Tricks of the Trade</a:t>
            </a:r>
            <a:r>
              <a:rPr lang="en-US" dirty="0">
                <a:solidFill>
                  <a:schemeClr val="tx1"/>
                </a:solidFill>
                <a:latin typeface="Times New Roman" charset="0"/>
              </a:rPr>
              <a:t> – A place for colleagues to seek and to offer general instructional support as well as discuss best practices for online learning</a:t>
            </a:r>
          </a:p>
          <a:p>
            <a:pPr marL="522288" lvl="1" indent="-200025" algn="just" eaLnBrk="0" hangingPunct="0">
              <a:lnSpc>
                <a:spcPct val="70000"/>
              </a:lnSpc>
              <a:buFontTx/>
              <a:buChar char="•"/>
            </a:pPr>
            <a:endParaRPr lang="en-US" dirty="0">
              <a:solidFill>
                <a:schemeClr val="tx1"/>
              </a:solidFill>
              <a:latin typeface="Times New Roman" charset="0"/>
            </a:endParaRPr>
          </a:p>
          <a:p>
            <a:pPr marL="522288" lvl="1" indent="-200025" algn="just" eaLnBrk="0" hangingPunct="0">
              <a:buFontTx/>
              <a:buChar char="•"/>
            </a:pPr>
            <a:r>
              <a:rPr lang="en-US" b="1" dirty="0">
                <a:solidFill>
                  <a:schemeClr val="tx1"/>
                </a:solidFill>
                <a:latin typeface="Times New Roman" charset="0"/>
              </a:rPr>
              <a:t>Faculty Bulletin Board</a:t>
            </a:r>
            <a:r>
              <a:rPr lang="en-US" dirty="0">
                <a:solidFill>
                  <a:schemeClr val="tx1"/>
                </a:solidFill>
                <a:latin typeface="Times New Roman" charset="0"/>
              </a:rPr>
              <a:t> - A place to share non-instructional news with 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</a:rPr>
              <a:t>colleagues</a:t>
            </a:r>
            <a:endParaRPr lang="en-US" dirty="0">
              <a:solidFill>
                <a:schemeClr val="tx1"/>
              </a:solidFill>
              <a:latin typeface="Times New Roman" charset="0"/>
            </a:endParaRPr>
          </a:p>
          <a:p>
            <a:pPr marL="522288" lvl="1" indent="-200025" algn="just" eaLnBrk="0" hangingPunct="0">
              <a:lnSpc>
                <a:spcPct val="70000"/>
              </a:lnSpc>
              <a:buFontTx/>
              <a:buChar char="•"/>
            </a:pPr>
            <a:endParaRPr lang="en-US" dirty="0">
              <a:solidFill>
                <a:schemeClr val="tx1"/>
              </a:solidFill>
              <a:latin typeface="Times New Roman" charset="0"/>
            </a:endParaRPr>
          </a:p>
          <a:p>
            <a:pPr marL="522288" lvl="1" indent="-200025" algn="just" eaLnBrk="0" hangingPunct="0">
              <a:buFontTx/>
              <a:buChar char="•"/>
            </a:pPr>
            <a:r>
              <a:rPr lang="en-US" b="1" dirty="0">
                <a:solidFill>
                  <a:schemeClr val="tx1"/>
                </a:solidFill>
                <a:latin typeface="Times New Roman" charset="0"/>
              </a:rPr>
              <a:t>News Articles of Interest</a:t>
            </a:r>
            <a:r>
              <a:rPr lang="en-US" dirty="0">
                <a:solidFill>
                  <a:schemeClr val="tx1"/>
                </a:solidFill>
                <a:latin typeface="Times New Roman" charset="0"/>
              </a:rPr>
              <a:t> - This is a place to post news articles either in print or online that may be of interest to the online learning world</a:t>
            </a:r>
          </a:p>
          <a:p>
            <a:pPr marL="522288" lvl="1" indent="-200025" algn="just" eaLnBrk="0" hangingPunct="0">
              <a:lnSpc>
                <a:spcPct val="70000"/>
              </a:lnSpc>
              <a:buFontTx/>
              <a:buChar char="•"/>
            </a:pPr>
            <a:endParaRPr lang="en-US" dirty="0">
              <a:solidFill>
                <a:schemeClr val="tx1"/>
              </a:solidFill>
              <a:latin typeface="Times New Roman" charset="0"/>
            </a:endParaRPr>
          </a:p>
          <a:p>
            <a:pPr marL="522288" lvl="1" indent="-200025" algn="just" eaLnBrk="0" hangingPunct="0">
              <a:buFontTx/>
              <a:buChar char="•"/>
            </a:pPr>
            <a:r>
              <a:rPr lang="en-US" b="1" dirty="0">
                <a:solidFill>
                  <a:schemeClr val="tx1"/>
                </a:solidFill>
                <a:latin typeface="Times New Roman" charset="0"/>
              </a:rPr>
              <a:t>Department Forums</a:t>
            </a:r>
            <a:r>
              <a:rPr lang="en-US" dirty="0">
                <a:solidFill>
                  <a:schemeClr val="tx1"/>
                </a:solidFill>
                <a:latin typeface="Times New Roman" charset="0"/>
              </a:rPr>
              <a:t> – Science, Social Studies, English/Humanities, World Languages</a:t>
            </a:r>
          </a:p>
          <a:p>
            <a:pPr marL="522288" lvl="1" indent="-200025" algn="just" eaLnBrk="0" hangingPunct="0">
              <a:lnSpc>
                <a:spcPct val="70000"/>
              </a:lnSpc>
              <a:buFontTx/>
              <a:buChar char="•"/>
            </a:pPr>
            <a:endParaRPr lang="en-US" dirty="0">
              <a:solidFill>
                <a:schemeClr val="tx1"/>
              </a:solidFill>
              <a:latin typeface="Times New Roman" charset="0"/>
            </a:endParaRPr>
          </a:p>
          <a:p>
            <a:pPr marL="522288" lvl="1" indent="-200025" algn="just" eaLnBrk="0" hangingPunct="0">
              <a:buFontTx/>
              <a:buChar char="•"/>
            </a:pPr>
            <a:r>
              <a:rPr lang="en-US" b="1" dirty="0">
                <a:solidFill>
                  <a:schemeClr val="tx1"/>
                </a:solidFill>
                <a:latin typeface="Times New Roman" charset="0"/>
              </a:rPr>
              <a:t>Book Forum</a:t>
            </a:r>
            <a:r>
              <a:rPr lang="en-US" dirty="0">
                <a:solidFill>
                  <a:schemeClr val="tx1"/>
                </a:solidFill>
                <a:latin typeface="Times New Roman" charset="0"/>
              </a:rPr>
              <a:t> - 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</a:rPr>
              <a:t> discussions (voluntary)</a:t>
            </a:r>
            <a:endParaRPr lang="en-US" dirty="0">
              <a:solidFill>
                <a:schemeClr val="tx1"/>
              </a:solidFill>
              <a:latin typeface="Verdana" charset="0"/>
            </a:endParaRPr>
          </a:p>
          <a:p>
            <a:pPr>
              <a:buFont typeface="Arial" charset="0"/>
              <a:buNone/>
            </a:pPr>
            <a:endParaRPr lang="en-US" sz="2200" dirty="0">
              <a:latin typeface="Times New Roman" charset="0"/>
              <a:cs typeface="Times New Roman" charset="0"/>
            </a:endParaRPr>
          </a:p>
          <a:p>
            <a:endParaRPr lang="en-US" sz="2200" dirty="0">
              <a:latin typeface="Times New Roman" charset="0"/>
              <a:cs typeface="Times New Roman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74663" y="44450"/>
            <a:ext cx="835818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</p:spPr>
        <p:txBody>
          <a:bodyPr lIns="0" tIns="0" rIns="0" bIns="0" anchor="ctr"/>
          <a:lstStyle/>
          <a:p>
            <a:r>
              <a:rPr lang="en-US" sz="3800" b="1" dirty="0">
                <a:solidFill>
                  <a:srgbClr val="00329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  <a:cs typeface="Tahoma" charset="0"/>
                <a:sym typeface="Tahoma" charset="0"/>
              </a:rPr>
              <a:t>Virtual Virginia</a:t>
            </a:r>
          </a:p>
          <a:p>
            <a:endParaRPr lang="en-US" sz="3400" b="1" dirty="0">
              <a:solidFill>
                <a:srgbClr val="00329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  <a:cs typeface="Tahoma" charset="0"/>
              <a:sym typeface="Tahoma" charset="0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quizzes_session_new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457200"/>
            <a:ext cx="7929562" cy="5349875"/>
          </a:xfrm>
          <a:prstGeom prst="rect">
            <a:avLst/>
          </a:prstGeom>
          <a:noFill/>
          <a:ln w="3175">
            <a:solidFill>
              <a:srgbClr val="0A1697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13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At this point we appear to have a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19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 century curriculum,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20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 century buildings and organizations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and 21</a:t>
            </a:r>
            <a:r>
              <a:rPr lang="en-US" sz="4000" baseline="30000" dirty="0" smtClean="0"/>
              <a:t>st</a:t>
            </a:r>
            <a:r>
              <a:rPr lang="en-US" sz="4000" dirty="0" smtClean="0"/>
              <a:t> century students facing an undefined future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	</a:t>
            </a:r>
            <a:r>
              <a:rPr lang="en-US" sz="2000" dirty="0" smtClean="0"/>
              <a:t>Bruce Wellman, </a:t>
            </a:r>
            <a:r>
              <a:rPr lang="en-US" sz="2000" dirty="0" err="1" smtClean="0"/>
              <a:t>MiraVia</a:t>
            </a:r>
            <a:r>
              <a:rPr lang="en-US" sz="2000" dirty="0" smtClean="0"/>
              <a:t>, LLC</a:t>
            </a:r>
            <a:br>
              <a:rPr lang="en-US" sz="2000" dirty="0" smtClean="0"/>
            </a:br>
            <a:r>
              <a:rPr lang="en-US" sz="2000" dirty="0" smtClean="0"/>
              <a:t>				 http://www.miravia.com/index.html </a:t>
            </a:r>
            <a:br>
              <a:rPr lang="en-US" sz="2000" dirty="0" smtClean="0"/>
            </a:br>
            <a:r>
              <a:rPr lang="en-US" dirty="0" smtClean="0"/>
              <a:t>			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Blended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Blended learning is anytime a student learns at least in part at a supervised brick-and-mortar location away from home </a:t>
            </a:r>
            <a:r>
              <a:rPr lang="en-US" i="1" dirty="0" smtClean="0"/>
              <a:t>and</a:t>
            </a:r>
            <a:r>
              <a:rPr lang="en-US" dirty="0" smtClean="0"/>
              <a:t>  at least in part through online delivery with some student control over time, place, path, and/or pace.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sz="1400" dirty="0" smtClean="0">
                <a:hlinkClick r:id="rId2"/>
              </a:rPr>
              <a:t>http://www.innosightinstitute.org/innosight/wp-content/uploads/2011/01/The-Rise-of-K-12-Blended-Learning.pdf</a:t>
            </a:r>
            <a:r>
              <a:rPr lang="en-US" sz="1400" dirty="0" smtClean="0"/>
              <a:t> </a:t>
            </a:r>
          </a:p>
          <a:p>
            <a:pPr lvl="1">
              <a:buNone/>
            </a:pPr>
            <a:endParaRPr lang="en-US" sz="1400" dirty="0"/>
          </a:p>
          <a:p>
            <a:pPr lvl="1"/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Six Models of Integration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648201"/>
          </a:xfrm>
        </p:spPr>
        <p:txBody>
          <a:bodyPr>
            <a:normAutofit fontScale="92500"/>
          </a:bodyPr>
          <a:lstStyle/>
          <a:p>
            <a:r>
              <a:rPr lang="en-US" sz="2400" b="1" dirty="0" smtClean="0"/>
              <a:t>Face-to-face Driver 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smtClean="0"/>
              <a:t>Teacher driven in a f2f environment with supplemental online resources</a:t>
            </a:r>
          </a:p>
          <a:p>
            <a:r>
              <a:rPr lang="en-US" sz="2400" b="1" dirty="0" smtClean="0"/>
              <a:t>Flex</a:t>
            </a:r>
            <a:r>
              <a:rPr lang="en-US" sz="2400" dirty="0" smtClean="0"/>
              <a:t>: Most of the content is online with tutoring in a f2f classroom</a:t>
            </a:r>
          </a:p>
          <a:p>
            <a:r>
              <a:rPr lang="en-US" sz="2400" b="1" dirty="0" smtClean="0"/>
              <a:t>Rotation</a:t>
            </a:r>
            <a:r>
              <a:rPr lang="en-US" sz="2400" dirty="0" smtClean="0"/>
              <a:t>: Students rotate between f2f and online within the same course</a:t>
            </a:r>
          </a:p>
          <a:p>
            <a:r>
              <a:rPr lang="en-US" sz="2400" b="1" dirty="0" smtClean="0"/>
              <a:t>Self-blend</a:t>
            </a:r>
            <a:r>
              <a:rPr lang="en-US" sz="2400" dirty="0" smtClean="0"/>
              <a:t>: Students are online after hours on their own initiative</a:t>
            </a:r>
          </a:p>
          <a:p>
            <a:r>
              <a:rPr lang="en-US" sz="2400" b="1" dirty="0" smtClean="0"/>
              <a:t>Online driver</a:t>
            </a:r>
            <a:r>
              <a:rPr lang="en-US" sz="2400" dirty="0" smtClean="0"/>
              <a:t>: Content is online and students meet with f2f occasionally</a:t>
            </a:r>
          </a:p>
          <a:p>
            <a:r>
              <a:rPr lang="en-US" sz="2400" b="1" dirty="0" smtClean="0"/>
              <a:t>Online lab</a:t>
            </a:r>
            <a:r>
              <a:rPr lang="en-US" sz="2400" dirty="0" smtClean="0"/>
              <a:t>: Students in computer lab with mentor during school day and teacher is online</a:t>
            </a:r>
            <a:endParaRPr lang="en-US" sz="16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914400" y="60960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http://www.innosightinstitute.org/innosight/wp-content/uploads/2011/01/The-Rise-of-K-12-Blended-Learning.pdf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hlinkClick r:id="rId2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"/>
            <a:ext cx="8382000" cy="640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3211</TotalTime>
  <Words>864</Words>
  <Application>Microsoft Macintosh PowerPoint</Application>
  <PresentationFormat>On-screen Show (4:3)</PresentationFormat>
  <Paragraphs>124</Paragraphs>
  <Slides>14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Issues in Online Professional Development </vt:lpstr>
      <vt:lpstr>Slide 2</vt:lpstr>
      <vt:lpstr>Facilitator Training </vt:lpstr>
      <vt:lpstr>Slide 4</vt:lpstr>
      <vt:lpstr>Slide 5</vt:lpstr>
      <vt:lpstr>    At this point we appear to have a  19th century curriculum,  20th century buildings and organizations  and 21st century students facing an undefined future     Bruce Wellman, MiraVia, LLC      http://www.miravia.com/index.html        </vt:lpstr>
      <vt:lpstr>Blended Learning</vt:lpstr>
      <vt:lpstr>Six Models of Integration</vt:lpstr>
      <vt:lpstr>Slide 9</vt:lpstr>
      <vt:lpstr> Blended Learning: Pros</vt:lpstr>
      <vt:lpstr>Implementation Issues</vt:lpstr>
      <vt:lpstr>Blended Learning Instructor Support</vt:lpstr>
      <vt:lpstr>Slide 13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Cathy</dc:creator>
  <cp:lastModifiedBy>Kirsten Peterson</cp:lastModifiedBy>
  <cp:revision>31</cp:revision>
  <dcterms:created xsi:type="dcterms:W3CDTF">2011-11-09T18:57:22Z</dcterms:created>
  <dcterms:modified xsi:type="dcterms:W3CDTF">2011-11-09T18:57:59Z</dcterms:modified>
</cp:coreProperties>
</file>